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69" r:id="rId2"/>
    <p:sldId id="271" r:id="rId3"/>
    <p:sldId id="270" r:id="rId4"/>
    <p:sldId id="272" r:id="rId5"/>
    <p:sldId id="279" r:id="rId6"/>
    <p:sldId id="273" r:id="rId7"/>
    <p:sldId id="274" r:id="rId8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omas Jordan" userId="fb52f426-1ad2-41d9-9ff9-d6a482c2ee8b" providerId="ADAL" clId="{8E379A40-0E6C-4D6F-B8B3-1EBB6AAB0BAE}"/>
    <pc:docChg chg="delSld">
      <pc:chgData name="Thomas Jordan" userId="fb52f426-1ad2-41d9-9ff9-d6a482c2ee8b" providerId="ADAL" clId="{8E379A40-0E6C-4D6F-B8B3-1EBB6AAB0BAE}" dt="2026-04-27T20:33:00.935" v="10" actId="47"/>
      <pc:docMkLst>
        <pc:docMk/>
      </pc:docMkLst>
      <pc:sldChg chg="del">
        <pc:chgData name="Thomas Jordan" userId="fb52f426-1ad2-41d9-9ff9-d6a482c2ee8b" providerId="ADAL" clId="{8E379A40-0E6C-4D6F-B8B3-1EBB6AAB0BAE}" dt="2026-04-27T20:32:30.789" v="1" actId="47"/>
        <pc:sldMkLst>
          <pc:docMk/>
          <pc:sldMk cId="711559702" sldId="259"/>
        </pc:sldMkLst>
      </pc:sldChg>
      <pc:sldChg chg="del">
        <pc:chgData name="Thomas Jordan" userId="fb52f426-1ad2-41d9-9ff9-d6a482c2ee8b" providerId="ADAL" clId="{8E379A40-0E6C-4D6F-B8B3-1EBB6AAB0BAE}" dt="2026-04-27T20:32:30.180" v="0" actId="47"/>
        <pc:sldMkLst>
          <pc:docMk/>
          <pc:sldMk cId="2813495915" sldId="260"/>
        </pc:sldMkLst>
      </pc:sldChg>
      <pc:sldChg chg="del">
        <pc:chgData name="Thomas Jordan" userId="fb52f426-1ad2-41d9-9ff9-d6a482c2ee8b" providerId="ADAL" clId="{8E379A40-0E6C-4D6F-B8B3-1EBB6AAB0BAE}" dt="2026-04-27T20:32:31.572" v="2" actId="47"/>
        <pc:sldMkLst>
          <pc:docMk/>
          <pc:sldMk cId="3974884329" sldId="261"/>
        </pc:sldMkLst>
      </pc:sldChg>
      <pc:sldChg chg="del">
        <pc:chgData name="Thomas Jordan" userId="fb52f426-1ad2-41d9-9ff9-d6a482c2ee8b" providerId="ADAL" clId="{8E379A40-0E6C-4D6F-B8B3-1EBB6AAB0BAE}" dt="2026-04-27T20:32:32.450" v="3" actId="47"/>
        <pc:sldMkLst>
          <pc:docMk/>
          <pc:sldMk cId="4084826671" sldId="264"/>
        </pc:sldMkLst>
      </pc:sldChg>
      <pc:sldChg chg="del">
        <pc:chgData name="Thomas Jordan" userId="fb52f426-1ad2-41d9-9ff9-d6a482c2ee8b" providerId="ADAL" clId="{8E379A40-0E6C-4D6F-B8B3-1EBB6AAB0BAE}" dt="2026-04-27T20:32:59.713" v="9" actId="47"/>
        <pc:sldMkLst>
          <pc:docMk/>
          <pc:sldMk cId="2846240060" sldId="265"/>
        </pc:sldMkLst>
      </pc:sldChg>
      <pc:sldChg chg="del">
        <pc:chgData name="Thomas Jordan" userId="fb52f426-1ad2-41d9-9ff9-d6a482c2ee8b" providerId="ADAL" clId="{8E379A40-0E6C-4D6F-B8B3-1EBB6AAB0BAE}" dt="2026-04-27T20:32:51.076" v="6" actId="47"/>
        <pc:sldMkLst>
          <pc:docMk/>
          <pc:sldMk cId="0" sldId="266"/>
        </pc:sldMkLst>
      </pc:sldChg>
      <pc:sldChg chg="del">
        <pc:chgData name="Thomas Jordan" userId="fb52f426-1ad2-41d9-9ff9-d6a482c2ee8b" providerId="ADAL" clId="{8E379A40-0E6C-4D6F-B8B3-1EBB6AAB0BAE}" dt="2026-04-27T20:32:55.394" v="8" actId="47"/>
        <pc:sldMkLst>
          <pc:docMk/>
          <pc:sldMk cId="1240647276" sldId="267"/>
        </pc:sldMkLst>
      </pc:sldChg>
      <pc:sldChg chg="del">
        <pc:chgData name="Thomas Jordan" userId="fb52f426-1ad2-41d9-9ff9-d6a482c2ee8b" providerId="ADAL" clId="{8E379A40-0E6C-4D6F-B8B3-1EBB6AAB0BAE}" dt="2026-04-27T20:32:52.961" v="7" actId="47"/>
        <pc:sldMkLst>
          <pc:docMk/>
          <pc:sldMk cId="3817624235" sldId="275"/>
        </pc:sldMkLst>
      </pc:sldChg>
      <pc:sldChg chg="del">
        <pc:chgData name="Thomas Jordan" userId="fb52f426-1ad2-41d9-9ff9-d6a482c2ee8b" providerId="ADAL" clId="{8E379A40-0E6C-4D6F-B8B3-1EBB6AAB0BAE}" dt="2026-04-27T20:32:35.418" v="5" actId="47"/>
        <pc:sldMkLst>
          <pc:docMk/>
          <pc:sldMk cId="69083801" sldId="276"/>
        </pc:sldMkLst>
      </pc:sldChg>
      <pc:sldChg chg="del">
        <pc:chgData name="Thomas Jordan" userId="fb52f426-1ad2-41d9-9ff9-d6a482c2ee8b" providerId="ADAL" clId="{8E379A40-0E6C-4D6F-B8B3-1EBB6AAB0BAE}" dt="2026-04-27T20:33:00.935" v="10" actId="47"/>
        <pc:sldMkLst>
          <pc:docMk/>
          <pc:sldMk cId="3371843703" sldId="277"/>
        </pc:sldMkLst>
      </pc:sldChg>
      <pc:sldChg chg="del">
        <pc:chgData name="Thomas Jordan" userId="fb52f426-1ad2-41d9-9ff9-d6a482c2ee8b" providerId="ADAL" clId="{8E379A40-0E6C-4D6F-B8B3-1EBB6AAB0BAE}" dt="2026-04-27T20:32:33.955" v="4" actId="47"/>
        <pc:sldMkLst>
          <pc:docMk/>
          <pc:sldMk cId="1006612974" sldId="278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2BD01D1-15E2-FDE8-1318-004B3C8AA09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8"/>
          </a:xfrm>
          <a:prstGeom prst="rect">
            <a:avLst/>
          </a:prstGeom>
        </p:spPr>
        <p:txBody>
          <a:bodyPr vert="horz" lIns="96658" tIns="48330" rIns="96658" bIns="48330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7553B6-1B2C-9B4F-CD5F-9F750A76F35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143588" y="0"/>
            <a:ext cx="3169920" cy="481728"/>
          </a:xfrm>
          <a:prstGeom prst="rect">
            <a:avLst/>
          </a:prstGeom>
        </p:spPr>
        <p:txBody>
          <a:bodyPr vert="horz" lIns="96658" tIns="48330" rIns="96658" bIns="48330" rtlCol="0"/>
          <a:lstStyle>
            <a:lvl1pPr algn="r">
              <a:defRPr sz="1300"/>
            </a:lvl1pPr>
          </a:lstStyle>
          <a:p>
            <a:fld id="{619C5534-625F-4A95-8D1F-7D59FAAAC91E}" type="datetime1">
              <a:rPr lang="en-US" smtClean="0"/>
              <a:t>4/27/2026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9E028B-C314-4A30-0AC0-370D9DC0787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119476"/>
            <a:ext cx="3169920" cy="481727"/>
          </a:xfrm>
          <a:prstGeom prst="rect">
            <a:avLst/>
          </a:prstGeom>
        </p:spPr>
        <p:txBody>
          <a:bodyPr vert="horz" lIns="96658" tIns="48330" rIns="96658" bIns="48330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980F23-4088-05C7-C4A3-EF88BD5BAF5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143588" y="9119476"/>
            <a:ext cx="3169920" cy="481727"/>
          </a:xfrm>
          <a:prstGeom prst="rect">
            <a:avLst/>
          </a:prstGeom>
        </p:spPr>
        <p:txBody>
          <a:bodyPr vert="horz" lIns="96658" tIns="48330" rIns="96658" bIns="48330" rtlCol="0" anchor="b"/>
          <a:lstStyle>
            <a:lvl1pPr algn="r">
              <a:defRPr sz="1300"/>
            </a:lvl1pPr>
          </a:lstStyle>
          <a:p>
            <a:fld id="{310AF652-0437-4848-8EB4-01FA156977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88108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8"/>
          </a:xfrm>
          <a:prstGeom prst="rect">
            <a:avLst/>
          </a:prstGeom>
        </p:spPr>
        <p:txBody>
          <a:bodyPr vert="horz" lIns="96658" tIns="48330" rIns="96658" bIns="48330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8" y="0"/>
            <a:ext cx="3169920" cy="481728"/>
          </a:xfrm>
          <a:prstGeom prst="rect">
            <a:avLst/>
          </a:prstGeom>
        </p:spPr>
        <p:txBody>
          <a:bodyPr vert="horz" lIns="96658" tIns="48330" rIns="96658" bIns="48330" rtlCol="0"/>
          <a:lstStyle>
            <a:lvl1pPr algn="r">
              <a:defRPr sz="1300"/>
            </a:lvl1pPr>
          </a:lstStyle>
          <a:p>
            <a:fld id="{15AD1770-150B-4202-9A8B-6853728E127B}" type="datetime1">
              <a:rPr lang="en-US" smtClean="0"/>
              <a:t>4/27/2026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8" tIns="48330" rIns="96658" bIns="4833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1" y="4620579"/>
            <a:ext cx="5852160" cy="3780473"/>
          </a:xfrm>
          <a:prstGeom prst="rect">
            <a:avLst/>
          </a:prstGeom>
        </p:spPr>
        <p:txBody>
          <a:bodyPr vert="horz" lIns="96658" tIns="48330" rIns="96658" bIns="4833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6"/>
            <a:ext cx="3169920" cy="481727"/>
          </a:xfrm>
          <a:prstGeom prst="rect">
            <a:avLst/>
          </a:prstGeom>
        </p:spPr>
        <p:txBody>
          <a:bodyPr vert="horz" lIns="96658" tIns="48330" rIns="96658" bIns="48330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8" y="9119476"/>
            <a:ext cx="3169920" cy="481727"/>
          </a:xfrm>
          <a:prstGeom prst="rect">
            <a:avLst/>
          </a:prstGeom>
        </p:spPr>
        <p:txBody>
          <a:bodyPr vert="horz" lIns="96658" tIns="48330" rIns="96658" bIns="48330" rtlCol="0" anchor="b"/>
          <a:lstStyle>
            <a:lvl1pPr algn="r">
              <a:defRPr sz="1300"/>
            </a:lvl1pPr>
          </a:lstStyle>
          <a:p>
            <a:fld id="{1A5A31D1-EAF2-4E6D-8727-690D14B94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54036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8118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8826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1125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7364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1945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516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D70680-681E-B90B-4716-FB63482D2D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E61EFF-13D9-7094-D6D9-0773892C43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FBBE9A-CA35-5E16-7A2D-F3F68CC5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AC72E-2B5C-431E-81E4-D827A26A88BF}" type="datetime1">
              <a:rPr lang="en-US" smtClean="0"/>
              <a:t>4/27/2026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953E6D-D14E-FE99-126B-57223AC9FE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CAE473-DA97-7544-0413-1E0F0A70A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EEFE8-1947-4605-A220-702D8ECE11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026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D3090-60C1-E905-E31F-B3CB3DF14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8EB1B5-33C6-A6C3-701D-673198D025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9199E2-C3F2-42EE-E631-DD700D9AD6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596DF-939B-47FB-A28A-AA822651B336}" type="datetime1">
              <a:rPr lang="en-US" smtClean="0"/>
              <a:t>4/27/2026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3DF3E-C89E-FF3D-75BE-AD6EEB27E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34CEF5-910E-51C2-247E-AFA6B3B75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EEFE8-1947-4605-A220-702D8ECE11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627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03F651D-8CC1-C31D-080E-6080D58DDF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94440C-C3F2-F168-030C-295AA7CC69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B15C1E-397D-DA4E-A512-452EC7CD3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490D6-4ABA-4FF3-A54C-3B1EEFF8C26B}" type="datetime1">
              <a:rPr lang="en-US" smtClean="0"/>
              <a:t>4/27/2026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2FF719-FCF0-E621-D474-090AF1E89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30E69D-9257-5057-92FF-2480D2A52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EEFE8-1947-4605-A220-702D8ECE11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64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8B19A3-64CA-81E0-30C1-A0F903CA9C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FB92A8-E10D-17E8-7BBE-BBF7BE1479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9F017F-2DE1-5371-CAD3-2568F78BF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CB492-AB18-4D87-BBF7-FE259198448D}" type="datetime1">
              <a:rPr lang="en-US" smtClean="0"/>
              <a:t>4/27/2026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C96E68-55D4-EFFD-812E-0170DAF7F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BB7191-3D1E-478D-E9E6-29EC2C72D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EEFE8-1947-4605-A220-702D8ECE11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716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C3083B-D8B2-E4E7-9407-4B3D264AA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5FDFDE-CD39-F318-FE1B-D101C77FF8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72CAFE-1A48-B0E5-0DF8-3FA59B64C7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A54F8-350F-45C4-914B-7FAD2602BFEA}" type="datetime1">
              <a:rPr lang="en-US" smtClean="0"/>
              <a:t>4/27/2026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3929C1-E9D8-3A32-2092-3684578E0E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2DBB96-81D4-9D94-AC76-4077EA92C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EEFE8-1947-4605-A220-702D8ECE11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038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0A898-8DE9-4E0B-F960-849DFBA060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40ED76-D634-B27D-F539-2A54348290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25E5CE-46BE-7160-65B7-B2E333992D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541E24-693D-52EA-872D-EA4B492409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45246-BBE0-42E9-8161-4F6ABF99B29F}" type="datetime1">
              <a:rPr lang="en-US" smtClean="0"/>
              <a:t>4/27/2026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963D8F-00D3-1EB7-1032-E2C0839B70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F32E71-F6AC-4DA8-BD30-342E5E3E9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EEFE8-1947-4605-A220-702D8ECE11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391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C997EF-2A3F-A890-ED9D-B3516C9F6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F5F37E-EC57-E509-5FBF-911BA86A9C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DB9C50-0B93-227A-65EC-9BDF74A9FC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CDC207B-113A-F7E4-F5D4-C085144A43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EFB28E-81E5-49A2-F264-4EACB815D3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BF96DB8-0C62-B34A-1233-E2ED61125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D8492-0D0B-4EB7-81DB-758FAD41490D}" type="datetime1">
              <a:rPr lang="en-US" smtClean="0"/>
              <a:t>4/27/2026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F1D2445-D4C6-CC11-5515-ED2265983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50D717-E5A7-EB59-B548-DD0933677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EEFE8-1947-4605-A220-702D8ECE11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961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FF5DE1-F6A6-CCF8-DAD3-3C7F39560D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4A9D1D-3083-A186-9720-34BFB527A8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8A5D0-32F0-4EB0-BB2D-DDE48A8CA757}" type="datetime1">
              <a:rPr lang="en-US" smtClean="0"/>
              <a:t>4/27/2026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1BFC13-566D-D562-B27A-6408506B71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B80FD4-1F91-7071-1814-18FFA6131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EEFE8-1947-4605-A220-702D8ECE11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342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3332F67-4968-FCDB-E44A-7F45D1470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BAFA2-E6A7-41F4-ADFD-AF10FD2D6165}" type="datetime1">
              <a:rPr lang="en-US" smtClean="0"/>
              <a:t>4/27/2026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E2E93E-D957-2D01-FB83-149F484A6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D3A476-F9E9-6F04-7475-EA6495787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EEFE8-1947-4605-A220-702D8ECE11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2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F928AD-8232-BA96-CED2-C68EA2788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869E1A-16E3-6E53-F95B-DF9F63DC90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D10B05-E33A-6E7E-D947-6C8361473C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40E138-29CC-740F-E3B9-95D41192B9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54FC3-9C7A-4921-9099-A7553706101C}" type="datetime1">
              <a:rPr lang="en-US" smtClean="0"/>
              <a:t>4/27/2026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62C1C8-1C91-C2A4-5F5E-B1DAF1689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A9DD16-010F-1189-9D45-DF624742B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EEFE8-1947-4605-A220-702D8ECE11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848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FB5964-5496-FEA8-BCF8-8EE243BB5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8A981D5-8579-FD57-554C-4FC14A04D0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061415-D0A7-3C13-82CB-6BC6DC6059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9387A8-7534-ED01-08F4-895EA86321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92D91-B57C-45BB-9818-E7464253D581}" type="datetime1">
              <a:rPr lang="en-US" smtClean="0"/>
              <a:t>4/27/2026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193214-7551-EF67-8A6F-43D4234AC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9E80CC-4BE8-FE5D-C21F-810AB130B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EEFE8-1947-4605-A220-702D8ECE11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640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22F475C-C1AA-83E3-5D4A-BFB185D2E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05F7AF-3508-296A-4179-56F0E7BFC5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DE23DD-6E46-9EB7-6F78-300696DC07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C2224FF9-F931-4D19-ABB7-1FE487895B47}" type="datetime1">
              <a:rPr lang="en-US" smtClean="0"/>
              <a:t>4/27/2026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3D034A-236E-64F5-B0F3-9D8DCF4382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6FC143-D497-D191-1D6A-BA3AFAB011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DFCEEFE8-1947-4605-A220-702D8ECE11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826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oklahoma.gov/ohca/insureoklahoma/employers/plans.html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6FF61B-C4CE-6F9F-F26C-94F4EC0518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marL="0" marR="0" algn="r"/>
            <a:r>
              <a:rPr lang="en-US" sz="2500" b="1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Insure Oklahoma ESI Income Guidelines</a:t>
            </a:r>
            <a:br>
              <a:rPr lang="en-US" sz="2500" b="1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US" sz="2500" b="1" i="1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(effective: 4/1/2026)</a:t>
            </a:r>
            <a:br>
              <a:rPr lang="en-US" sz="25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en-US" sz="2500" dirty="0">
              <a:solidFill>
                <a:srgbClr val="FFFFFF"/>
              </a:solidFill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5A14FCD-85E7-1B86-D64A-BE826FBE033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7763244"/>
              </p:ext>
            </p:extLst>
          </p:nvPr>
        </p:nvGraphicFramePr>
        <p:xfrm>
          <a:off x="4288221" y="10138"/>
          <a:ext cx="7618643" cy="669545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75700">
                  <a:extLst>
                    <a:ext uri="{9D8B030D-6E8A-4147-A177-3AD203B41FA5}">
                      <a16:colId xmlns:a16="http://schemas.microsoft.com/office/drawing/2014/main" val="1739128237"/>
                    </a:ext>
                  </a:extLst>
                </a:gridCol>
                <a:gridCol w="1780981">
                  <a:extLst>
                    <a:ext uri="{9D8B030D-6E8A-4147-A177-3AD203B41FA5}">
                      <a16:colId xmlns:a16="http://schemas.microsoft.com/office/drawing/2014/main" val="594546943"/>
                    </a:ext>
                  </a:extLst>
                </a:gridCol>
                <a:gridCol w="1780981">
                  <a:extLst>
                    <a:ext uri="{9D8B030D-6E8A-4147-A177-3AD203B41FA5}">
                      <a16:colId xmlns:a16="http://schemas.microsoft.com/office/drawing/2014/main" val="3491033585"/>
                    </a:ext>
                  </a:extLst>
                </a:gridCol>
                <a:gridCol w="1780981">
                  <a:extLst>
                    <a:ext uri="{9D8B030D-6E8A-4147-A177-3AD203B41FA5}">
                      <a16:colId xmlns:a16="http://schemas.microsoft.com/office/drawing/2014/main" val="3332780312"/>
                    </a:ext>
                  </a:extLst>
                </a:gridCol>
              </a:tblGrid>
              <a:tr h="1167827">
                <a:tc>
                  <a:txBody>
                    <a:bodyPr/>
                    <a:lstStyle/>
                    <a:p>
                      <a:pPr marL="0" marR="0"/>
                      <a:r>
                        <a:rPr lang="en-US" sz="1300">
                          <a:effectLst/>
                          <a:latin typeface="Arial" panose="020B0604020202020204" pitchFamily="34" charset="0"/>
                        </a:rPr>
                        <a:t>SIZE OF</a:t>
                      </a:r>
                      <a:br>
                        <a:rPr lang="en-US" sz="1300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1300">
                          <a:effectLst/>
                          <a:latin typeface="Arial" panose="020B0604020202020204" pitchFamily="34" charset="0"/>
                        </a:rPr>
                        <a:t>HOUSEHOLD</a:t>
                      </a:r>
                      <a:endParaRPr lang="en-US" sz="13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3116" marR="163116" marT="163116" marB="163116" anchor="ctr"/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1300">
                          <a:effectLst/>
                          <a:latin typeface="Arial" panose="020B0604020202020204" pitchFamily="34" charset="0"/>
                        </a:rPr>
                        <a:t>Minimum</a:t>
                      </a:r>
                      <a:br>
                        <a:rPr lang="en-US" sz="1300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1300">
                          <a:effectLst/>
                          <a:latin typeface="Arial" panose="020B0604020202020204" pitchFamily="34" charset="0"/>
                        </a:rPr>
                        <a:t>Monthly</a:t>
                      </a:r>
                      <a:br>
                        <a:rPr lang="en-US" sz="1300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1300">
                          <a:effectLst/>
                          <a:latin typeface="Arial" panose="020B0604020202020204" pitchFamily="34" charset="0"/>
                        </a:rPr>
                        <a:t>Income</a:t>
                      </a:r>
                      <a:endParaRPr lang="en-US" sz="13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3116" marR="163116" marT="163116" marB="163116" anchor="ctr"/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1300">
                          <a:effectLst/>
                          <a:latin typeface="Arial" panose="020B0604020202020204" pitchFamily="34" charset="0"/>
                        </a:rPr>
                        <a:t>Maximum</a:t>
                      </a:r>
                      <a:br>
                        <a:rPr lang="en-US" sz="1300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1300">
                          <a:effectLst/>
                          <a:latin typeface="Arial" panose="020B0604020202020204" pitchFamily="34" charset="0"/>
                        </a:rPr>
                        <a:t>Monthly</a:t>
                      </a:r>
                      <a:br>
                        <a:rPr lang="en-US" sz="1300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1300">
                          <a:effectLst/>
                          <a:latin typeface="Arial" panose="020B0604020202020204" pitchFamily="34" charset="0"/>
                        </a:rPr>
                        <a:t>Income</a:t>
                      </a:r>
                      <a:endParaRPr lang="en-US" sz="13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3116" marR="163116" marT="163116" marB="163116" anchor="ctr"/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1300">
                          <a:effectLst/>
                          <a:latin typeface="Arial" panose="020B0604020202020204" pitchFamily="34" charset="0"/>
                        </a:rPr>
                        <a:t>Maximum</a:t>
                      </a:r>
                      <a:br>
                        <a:rPr lang="en-US" sz="1300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1300">
                          <a:effectLst/>
                          <a:latin typeface="Arial" panose="020B0604020202020204" pitchFamily="34" charset="0"/>
                        </a:rPr>
                        <a:t>Annual</a:t>
                      </a:r>
                      <a:br>
                        <a:rPr lang="en-US" sz="1300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1300">
                          <a:effectLst/>
                          <a:latin typeface="Arial" panose="020B0604020202020204" pitchFamily="34" charset="0"/>
                        </a:rPr>
                        <a:t>Income</a:t>
                      </a:r>
                      <a:endParaRPr lang="en-US" sz="13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3116" marR="163116" marT="163116" marB="163116" anchor="ctr"/>
                </a:tc>
                <a:extLst>
                  <a:ext uri="{0D108BD9-81ED-4DB2-BD59-A6C34878D82A}">
                    <a16:rowId xmlns:a16="http://schemas.microsoft.com/office/drawing/2014/main" val="3205111644"/>
                  </a:ext>
                </a:extLst>
              </a:tr>
              <a:tr h="690954">
                <a:tc>
                  <a:txBody>
                    <a:bodyPr/>
                    <a:lstStyle/>
                    <a:p>
                      <a:pPr marL="0" marR="0"/>
                      <a:r>
                        <a:rPr lang="en-US" sz="1300"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lang="en-US" sz="13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3116" marR="163116" marT="163116" marB="163116" anchor="ctr"/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1300" dirty="0">
                          <a:effectLst/>
                          <a:latin typeface="Arial" panose="020B0604020202020204" pitchFamily="34" charset="0"/>
                        </a:rPr>
                        <a:t>$1,849</a:t>
                      </a:r>
                      <a:endParaRPr lang="en-US" sz="13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3116" marR="163116" marT="163116" marB="163116" anchor="ctr"/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1300" dirty="0">
                          <a:effectLst/>
                          <a:latin typeface="Arial" panose="020B0604020202020204" pitchFamily="34" charset="0"/>
                        </a:rPr>
                        <a:t>$3,032</a:t>
                      </a:r>
                      <a:endParaRPr lang="en-US" sz="13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3116" marR="163116" marT="163116" marB="163116" anchor="ctr"/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1300" dirty="0">
                          <a:effectLst/>
                          <a:latin typeface="Arial" panose="020B0604020202020204" pitchFamily="34" charset="0"/>
                        </a:rPr>
                        <a:t>$36,384</a:t>
                      </a:r>
                      <a:endParaRPr lang="en-US" sz="13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3116" marR="163116" marT="163116" marB="163116" anchor="ctr"/>
                </a:tc>
                <a:extLst>
                  <a:ext uri="{0D108BD9-81ED-4DB2-BD59-A6C34878D82A}">
                    <a16:rowId xmlns:a16="http://schemas.microsoft.com/office/drawing/2014/main" val="1711427562"/>
                  </a:ext>
                </a:extLst>
              </a:tr>
              <a:tr h="690954">
                <a:tc>
                  <a:txBody>
                    <a:bodyPr/>
                    <a:lstStyle/>
                    <a:p>
                      <a:pPr marL="0" marR="0"/>
                      <a:r>
                        <a:rPr lang="en-US" sz="1300"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endParaRPr lang="en-US" sz="13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3116" marR="163116" marT="163116" marB="163116" anchor="ctr"/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1300" dirty="0">
                          <a:effectLst/>
                          <a:latin typeface="Arial" panose="020B0604020202020204" pitchFamily="34" charset="0"/>
                        </a:rPr>
                        <a:t>$2,508</a:t>
                      </a:r>
                      <a:endParaRPr lang="en-US" sz="13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3116" marR="163116" marT="163116" marB="163116" anchor="ctr"/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1300" dirty="0">
                          <a:effectLst/>
                          <a:latin typeface="Arial" panose="020B0604020202020204" pitchFamily="34" charset="0"/>
                        </a:rPr>
                        <a:t>$4,113</a:t>
                      </a:r>
                      <a:endParaRPr lang="en-US" sz="13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3116" marR="163116" marT="163116" marB="163116" anchor="ctr"/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1300" dirty="0">
                          <a:effectLst/>
                          <a:latin typeface="Arial" panose="020B0604020202020204" pitchFamily="34" charset="0"/>
                        </a:rPr>
                        <a:t>$49,356</a:t>
                      </a:r>
                      <a:endParaRPr lang="en-US" sz="13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3116" marR="163116" marT="163116" marB="163116" anchor="ctr"/>
                </a:tc>
                <a:extLst>
                  <a:ext uri="{0D108BD9-81ED-4DB2-BD59-A6C34878D82A}">
                    <a16:rowId xmlns:a16="http://schemas.microsoft.com/office/drawing/2014/main" val="3708368264"/>
                  </a:ext>
                </a:extLst>
              </a:tr>
              <a:tr h="690954">
                <a:tc>
                  <a:txBody>
                    <a:bodyPr/>
                    <a:lstStyle/>
                    <a:p>
                      <a:pPr marL="0" marR="0"/>
                      <a:r>
                        <a:rPr lang="en-US" sz="1300">
                          <a:effectLst/>
                          <a:latin typeface="Arial" panose="020B0604020202020204" pitchFamily="34" charset="0"/>
                        </a:rPr>
                        <a:t>3</a:t>
                      </a:r>
                      <a:endParaRPr lang="en-US" sz="13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3116" marR="163116" marT="163116" marB="163116" anchor="ctr"/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1300" dirty="0">
                          <a:effectLst/>
                          <a:latin typeface="Arial" panose="020B0604020202020204" pitchFamily="34" charset="0"/>
                        </a:rPr>
                        <a:t>$3,166</a:t>
                      </a:r>
                      <a:endParaRPr lang="en-US" sz="13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3116" marR="163116" marT="163116" marB="163116" anchor="ctr"/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1300" dirty="0">
                          <a:effectLst/>
                          <a:latin typeface="Arial" panose="020B0604020202020204" pitchFamily="34" charset="0"/>
                        </a:rPr>
                        <a:t>$5,191</a:t>
                      </a:r>
                      <a:endParaRPr lang="en-US" sz="13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3116" marR="163116" marT="163116" marB="163116" anchor="ctr"/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1300" dirty="0">
                          <a:effectLst/>
                          <a:latin typeface="Arial" panose="020B0604020202020204" pitchFamily="34" charset="0"/>
                        </a:rPr>
                        <a:t>$62,292</a:t>
                      </a:r>
                      <a:endParaRPr lang="en-US" sz="13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3116" marR="163116" marT="163116" marB="163116" anchor="ctr"/>
                </a:tc>
                <a:extLst>
                  <a:ext uri="{0D108BD9-81ED-4DB2-BD59-A6C34878D82A}">
                    <a16:rowId xmlns:a16="http://schemas.microsoft.com/office/drawing/2014/main" val="2887849245"/>
                  </a:ext>
                </a:extLst>
              </a:tr>
              <a:tr h="690954">
                <a:tc>
                  <a:txBody>
                    <a:bodyPr/>
                    <a:lstStyle/>
                    <a:p>
                      <a:pPr marL="0" marR="0"/>
                      <a:r>
                        <a:rPr lang="en-US" sz="1300">
                          <a:effectLst/>
                          <a:latin typeface="Arial" panose="020B0604020202020204" pitchFamily="34" charset="0"/>
                        </a:rPr>
                        <a:t>4</a:t>
                      </a:r>
                      <a:endParaRPr lang="en-US" sz="13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3116" marR="163116" marT="163116" marB="163116" anchor="ctr"/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1300" dirty="0">
                          <a:effectLst/>
                          <a:latin typeface="Arial" panose="020B0604020202020204" pitchFamily="34" charset="0"/>
                        </a:rPr>
                        <a:t>$3,823</a:t>
                      </a:r>
                      <a:endParaRPr lang="en-US" sz="13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3116" marR="163116" marT="163116" marB="163116" anchor="ctr"/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1300" dirty="0">
                          <a:effectLst/>
                          <a:latin typeface="Arial" panose="020B0604020202020204" pitchFamily="34" charset="0"/>
                        </a:rPr>
                        <a:t>$6,269</a:t>
                      </a:r>
                      <a:endParaRPr lang="en-US" sz="13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3116" marR="163116" marT="163116" marB="163116" anchor="ctr"/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1300" dirty="0">
                          <a:effectLst/>
                          <a:latin typeface="Arial" panose="020B0604020202020204" pitchFamily="34" charset="0"/>
                        </a:rPr>
                        <a:t>$75,228</a:t>
                      </a:r>
                      <a:endParaRPr lang="en-US" sz="13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3116" marR="163116" marT="163116" marB="163116" anchor="ctr"/>
                </a:tc>
                <a:extLst>
                  <a:ext uri="{0D108BD9-81ED-4DB2-BD59-A6C34878D82A}">
                    <a16:rowId xmlns:a16="http://schemas.microsoft.com/office/drawing/2014/main" val="2817972476"/>
                  </a:ext>
                </a:extLst>
              </a:tr>
              <a:tr h="690954">
                <a:tc>
                  <a:txBody>
                    <a:bodyPr/>
                    <a:lstStyle/>
                    <a:p>
                      <a:pPr marL="0" marR="0"/>
                      <a:r>
                        <a:rPr lang="en-US" sz="1300">
                          <a:effectLst/>
                          <a:latin typeface="Arial" panose="020B0604020202020204" pitchFamily="34" charset="0"/>
                        </a:rPr>
                        <a:t>5</a:t>
                      </a:r>
                      <a:endParaRPr lang="en-US" sz="13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3116" marR="163116" marT="163116" marB="163116" anchor="ctr"/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1300" dirty="0">
                          <a:effectLst/>
                          <a:latin typeface="Arial" panose="020B0604020202020204" pitchFamily="34" charset="0"/>
                        </a:rPr>
                        <a:t>$4,482</a:t>
                      </a:r>
                      <a:endParaRPr lang="en-US" sz="13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3116" marR="163116" marT="163116" marB="163116" anchor="ctr"/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1300" dirty="0">
                          <a:effectLst/>
                          <a:latin typeface="Arial" panose="020B0604020202020204" pitchFamily="34" charset="0"/>
                        </a:rPr>
                        <a:t>$7,350</a:t>
                      </a:r>
                      <a:endParaRPr lang="en-US" sz="13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3116" marR="163116" marT="163116" marB="163116" anchor="ctr"/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1300" dirty="0">
                          <a:effectLst/>
                          <a:latin typeface="Arial" panose="020B0604020202020204" pitchFamily="34" charset="0"/>
                        </a:rPr>
                        <a:t>$88,200</a:t>
                      </a:r>
                      <a:endParaRPr lang="en-US" sz="13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3116" marR="163116" marT="163116" marB="163116" anchor="ctr"/>
                </a:tc>
                <a:extLst>
                  <a:ext uri="{0D108BD9-81ED-4DB2-BD59-A6C34878D82A}">
                    <a16:rowId xmlns:a16="http://schemas.microsoft.com/office/drawing/2014/main" val="1238304009"/>
                  </a:ext>
                </a:extLst>
              </a:tr>
              <a:tr h="690954">
                <a:tc>
                  <a:txBody>
                    <a:bodyPr/>
                    <a:lstStyle/>
                    <a:p>
                      <a:pPr marL="0" marR="0"/>
                      <a:r>
                        <a:rPr lang="en-US" sz="1300">
                          <a:effectLst/>
                          <a:latin typeface="Arial" panose="020B0604020202020204" pitchFamily="34" charset="0"/>
                        </a:rPr>
                        <a:t>6</a:t>
                      </a:r>
                      <a:endParaRPr lang="en-US" sz="13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3116" marR="163116" marT="163116" marB="163116" anchor="ctr"/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1300" dirty="0">
                          <a:effectLst/>
                          <a:latin typeface="Arial" panose="020B0604020202020204" pitchFamily="34" charset="0"/>
                        </a:rPr>
                        <a:t>$5,139</a:t>
                      </a:r>
                      <a:endParaRPr lang="en-US" sz="13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3116" marR="163116" marT="163116" marB="163116" anchor="ctr"/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1300" dirty="0">
                          <a:effectLst/>
                          <a:latin typeface="Arial" panose="020B0604020202020204" pitchFamily="34" charset="0"/>
                        </a:rPr>
                        <a:t>$8,429</a:t>
                      </a:r>
                      <a:endParaRPr lang="en-US" sz="13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3116" marR="163116" marT="163116" marB="163116" anchor="ctr"/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1300" dirty="0">
                          <a:effectLst/>
                          <a:latin typeface="Arial" panose="020B0604020202020204" pitchFamily="34" charset="0"/>
                        </a:rPr>
                        <a:t>$101,148</a:t>
                      </a:r>
                      <a:endParaRPr lang="en-US" sz="13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3116" marR="163116" marT="163116" marB="163116" anchor="ctr"/>
                </a:tc>
                <a:extLst>
                  <a:ext uri="{0D108BD9-81ED-4DB2-BD59-A6C34878D82A}">
                    <a16:rowId xmlns:a16="http://schemas.microsoft.com/office/drawing/2014/main" val="1365097896"/>
                  </a:ext>
                </a:extLst>
              </a:tr>
              <a:tr h="690954">
                <a:tc>
                  <a:txBody>
                    <a:bodyPr/>
                    <a:lstStyle/>
                    <a:p>
                      <a:pPr marL="0" marR="0"/>
                      <a:r>
                        <a:rPr lang="en-US" sz="1300">
                          <a:effectLst/>
                          <a:latin typeface="Arial" panose="020B0604020202020204" pitchFamily="34" charset="0"/>
                        </a:rPr>
                        <a:t>7</a:t>
                      </a:r>
                      <a:endParaRPr lang="en-US" sz="13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3116" marR="163116" marT="163116" marB="163116" anchor="ctr"/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1300" dirty="0">
                          <a:effectLst/>
                          <a:latin typeface="Arial" panose="020B0604020202020204" pitchFamily="34" charset="0"/>
                        </a:rPr>
                        <a:t>$5,797</a:t>
                      </a:r>
                      <a:endParaRPr lang="en-US" sz="13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3116" marR="163116" marT="163116" marB="163116" anchor="ctr"/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1300" dirty="0">
                          <a:effectLst/>
                          <a:latin typeface="Arial" panose="020B0604020202020204" pitchFamily="34" charset="0"/>
                        </a:rPr>
                        <a:t>$9,507</a:t>
                      </a:r>
                      <a:endParaRPr lang="en-US" sz="13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3116" marR="163116" marT="163116" marB="163116" anchor="ctr"/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1300" dirty="0">
                          <a:effectLst/>
                          <a:latin typeface="Arial" panose="020B0604020202020204" pitchFamily="34" charset="0"/>
                        </a:rPr>
                        <a:t>$114.084</a:t>
                      </a:r>
                      <a:endParaRPr lang="en-US" sz="13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3116" marR="163116" marT="163116" marB="163116" anchor="ctr"/>
                </a:tc>
                <a:extLst>
                  <a:ext uri="{0D108BD9-81ED-4DB2-BD59-A6C34878D82A}">
                    <a16:rowId xmlns:a16="http://schemas.microsoft.com/office/drawing/2014/main" val="863562535"/>
                  </a:ext>
                </a:extLst>
              </a:tr>
              <a:tr h="690954">
                <a:tc>
                  <a:txBody>
                    <a:bodyPr/>
                    <a:lstStyle/>
                    <a:p>
                      <a:pPr marL="0" marR="0"/>
                      <a:r>
                        <a:rPr lang="en-US" sz="1300">
                          <a:effectLst/>
                          <a:latin typeface="Arial" panose="020B0604020202020204" pitchFamily="34" charset="0"/>
                        </a:rPr>
                        <a:t>8</a:t>
                      </a:r>
                      <a:endParaRPr lang="en-US" sz="13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3116" marR="163116" marT="163116" marB="163116" anchor="ctr"/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1300">
                          <a:effectLst/>
                          <a:latin typeface="Arial" panose="020B0604020202020204" pitchFamily="34" charset="0"/>
                        </a:rPr>
                        <a:t>$6,456</a:t>
                      </a:r>
                      <a:endParaRPr lang="en-US" sz="130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3116" marR="163116" marT="163116" marB="163116" anchor="ctr"/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1300" dirty="0">
                          <a:effectLst/>
                          <a:latin typeface="Arial" panose="020B0604020202020204" pitchFamily="34" charset="0"/>
                        </a:rPr>
                        <a:t>$10,588</a:t>
                      </a:r>
                      <a:endParaRPr lang="en-US" sz="13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3116" marR="163116" marT="163116" marB="163116" anchor="ctr"/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1300" dirty="0">
                          <a:effectLst/>
                          <a:latin typeface="Arial" panose="020B0604020202020204" pitchFamily="34" charset="0"/>
                        </a:rPr>
                        <a:t>$127,056</a:t>
                      </a:r>
                      <a:endParaRPr lang="en-US" sz="13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3116" marR="163116" marT="163116" marB="163116" anchor="ctr"/>
                </a:tc>
                <a:extLst>
                  <a:ext uri="{0D108BD9-81ED-4DB2-BD59-A6C34878D82A}">
                    <a16:rowId xmlns:a16="http://schemas.microsoft.com/office/drawing/2014/main" val="32877845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85123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B55A1C-276F-07ED-0100-63E4CE1BA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Insure Oklahoma Funding</a:t>
            </a:r>
          </a:p>
        </p:txBody>
      </p:sp>
      <p:pic>
        <p:nvPicPr>
          <p:cNvPr id="5" name="Content Placeholder 4" descr="A pie chart showing different percentages&#10;&#10;AI-generated content may be incorrect.">
            <a:extLst>
              <a:ext uri="{FF2B5EF4-FFF2-40B4-BE49-F238E27FC236}">
                <a16:creationId xmlns:a16="http://schemas.microsoft.com/office/drawing/2014/main" id="{9816FBAD-08D7-44F3-9C7A-D18FE32337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51665"/>
            <a:ext cx="10707356" cy="4883565"/>
          </a:xfrm>
        </p:spPr>
      </p:pic>
    </p:spTree>
    <p:extLst>
      <p:ext uri="{BB962C8B-B14F-4D97-AF65-F5344CB8AC3E}">
        <p14:creationId xmlns:p14="http://schemas.microsoft.com/office/powerpoint/2010/main" val="17259097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2B78A9-8C3B-9D61-DAF7-26A3B092A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Insure Oklahoma Qualifications</a:t>
            </a:r>
          </a:p>
        </p:txBody>
      </p:sp>
      <p:pic>
        <p:nvPicPr>
          <p:cNvPr id="5" name="Content Placeholder 4" descr="A blue and white sign with text&#10;&#10;AI-generated content may be incorrect.">
            <a:extLst>
              <a:ext uri="{FF2B5EF4-FFF2-40B4-BE49-F238E27FC236}">
                <a16:creationId xmlns:a16="http://schemas.microsoft.com/office/drawing/2014/main" id="{4DFBD7A7-8D5B-4F41-A00D-AE3E1A3F30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2888" y="1690688"/>
            <a:ext cx="8607251" cy="5209652"/>
          </a:xfrm>
        </p:spPr>
      </p:pic>
    </p:spTree>
    <p:extLst>
      <p:ext uri="{BB962C8B-B14F-4D97-AF65-F5344CB8AC3E}">
        <p14:creationId xmlns:p14="http://schemas.microsoft.com/office/powerpoint/2010/main" val="24769375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F89B85-BDA2-5CE5-8B81-F4403753A0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What is Income?</a:t>
            </a:r>
          </a:p>
        </p:txBody>
      </p:sp>
      <p:pic>
        <p:nvPicPr>
          <p:cNvPr id="5" name="Content Placeholder 4" descr="A close-up of a document&#10;&#10;AI-generated content may be incorrect.">
            <a:extLst>
              <a:ext uri="{FF2B5EF4-FFF2-40B4-BE49-F238E27FC236}">
                <a16:creationId xmlns:a16="http://schemas.microsoft.com/office/drawing/2014/main" id="{FE6E5DB6-873B-A66F-D193-60333023B9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841" y="-6315"/>
            <a:ext cx="7944326" cy="6871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767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B0E98-6592-4BA2-3E0E-7CBEC6A1E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8557" y="1138036"/>
            <a:ext cx="5444382" cy="1402470"/>
          </a:xfrm>
        </p:spPr>
        <p:txBody>
          <a:bodyPr anchor="t">
            <a:normAutofit/>
          </a:bodyPr>
          <a:lstStyle/>
          <a:p>
            <a:r>
              <a:rPr lang="en-US" sz="3200" dirty="0"/>
              <a:t>Adjusted Gross Income</a:t>
            </a:r>
          </a:p>
        </p:txBody>
      </p:sp>
      <p:pic>
        <p:nvPicPr>
          <p:cNvPr id="31" name="Picture 30" descr="A midsection of a person holding a miniature house">
            <a:extLst>
              <a:ext uri="{FF2B5EF4-FFF2-40B4-BE49-F238E27FC236}">
                <a16:creationId xmlns:a16="http://schemas.microsoft.com/office/drawing/2014/main" id="{95162D44-0974-15BA-1D33-FF0B245BAF7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7175" r="25504" b="-1"/>
          <a:stretch>
            <a:fillRect/>
          </a:stretch>
        </p:blipFill>
        <p:spPr>
          <a:xfrm>
            <a:off x="-1" y="10"/>
            <a:ext cx="5151179" cy="6857990"/>
          </a:xfrm>
          <a:prstGeom prst="rect">
            <a:avLst/>
          </a:prstGeom>
        </p:spPr>
      </p:pic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1503BFE4-729B-D9D0-C17B-501E6AF11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971697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F3E5E9-0D51-7BAA-FF2C-94E22C12F4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8557" y="2551176"/>
            <a:ext cx="5444382" cy="3591207"/>
          </a:xfrm>
        </p:spPr>
        <p:txBody>
          <a:bodyPr>
            <a:normAutofit/>
          </a:bodyPr>
          <a:lstStyle/>
          <a:p>
            <a:r>
              <a:rPr lang="en-US" sz="3000" dirty="0"/>
              <a:t>Special Note:  Household AGI will include the AGI of age 16+ children living in the home</a:t>
            </a:r>
          </a:p>
        </p:txBody>
      </p:sp>
    </p:spTree>
    <p:extLst>
      <p:ext uri="{BB962C8B-B14F-4D97-AF65-F5344CB8AC3E}">
        <p14:creationId xmlns:p14="http://schemas.microsoft.com/office/powerpoint/2010/main" val="2687289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A close-up of a tax form&#10;&#10;AI-generated content may be incorrect.">
            <a:extLst>
              <a:ext uri="{FF2B5EF4-FFF2-40B4-BE49-F238E27FC236}">
                <a16:creationId xmlns:a16="http://schemas.microsoft.com/office/drawing/2014/main" id="{F572FEB1-325E-165D-B7EC-D3A5595E8D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1796" y="-367939"/>
            <a:ext cx="6354844" cy="8223916"/>
          </a:xfrm>
        </p:spPr>
      </p:pic>
      <p:sp>
        <p:nvSpPr>
          <p:cNvPr id="10" name="Arrow: Right 9">
            <a:extLst>
              <a:ext uri="{FF2B5EF4-FFF2-40B4-BE49-F238E27FC236}">
                <a16:creationId xmlns:a16="http://schemas.microsoft.com/office/drawing/2014/main" id="{08523AA9-57D8-A311-AEDF-2E08C5A9A789}"/>
              </a:ext>
            </a:extLst>
          </p:cNvPr>
          <p:cNvSpPr/>
          <p:nvPr/>
        </p:nvSpPr>
        <p:spPr>
          <a:xfrm>
            <a:off x="235974" y="6361467"/>
            <a:ext cx="2359742" cy="481781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22656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A75F6-5256-1F54-17F2-BD576076B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Insurance for Churches and Small Employers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359E77-4499-8ED3-0740-1C8CFD0D6A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7253" y="1825625"/>
            <a:ext cx="10717160" cy="4351338"/>
          </a:xfrm>
        </p:spPr>
        <p:txBody>
          <a:bodyPr>
            <a:normAutofit lnSpcReduction="10000"/>
          </a:bodyPr>
          <a:lstStyle/>
          <a:p>
            <a:r>
              <a:rPr lang="en-US">
                <a:hlinkClick r:id="rId3"/>
              </a:rPr>
              <a:t>https://oklahoma.gov/ohca/insureoklahoma/employers/plans.html</a:t>
            </a:r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Groups as small as 1 – </a:t>
            </a:r>
          </a:p>
          <a:p>
            <a:pPr lvl="1"/>
            <a:r>
              <a:rPr lang="en-US"/>
              <a:t>Blue Cross Blue Shield</a:t>
            </a:r>
          </a:p>
          <a:p>
            <a:pPr lvl="1"/>
            <a:r>
              <a:rPr lang="en-US"/>
              <a:t>Aetna</a:t>
            </a:r>
          </a:p>
          <a:p>
            <a:pPr lvl="1"/>
            <a:r>
              <a:rPr lang="en-US"/>
              <a:t>United Healthcare</a:t>
            </a:r>
          </a:p>
          <a:p>
            <a:pPr lvl="1"/>
            <a:r>
              <a:rPr lang="en-US"/>
              <a:t>&amp; More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B518F8-4DE8-2DF9-6BD7-462374EED8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24764" y="2285825"/>
            <a:ext cx="4425461" cy="4425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1202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16809</TotalTime>
  <Words>154</Words>
  <Application>Microsoft Office PowerPoint</Application>
  <PresentationFormat>Widescreen</PresentationFormat>
  <Paragraphs>53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Aptos</vt:lpstr>
      <vt:lpstr>Aptos Display</vt:lpstr>
      <vt:lpstr>Arial</vt:lpstr>
      <vt:lpstr>Office Theme</vt:lpstr>
      <vt:lpstr>Insure Oklahoma ESI Income Guidelines (effective: 4/1/2026) </vt:lpstr>
      <vt:lpstr>Insure Oklahoma Funding</vt:lpstr>
      <vt:lpstr>Insure Oklahoma Qualifications</vt:lpstr>
      <vt:lpstr>What is Income?</vt:lpstr>
      <vt:lpstr>Adjusted Gross Income</vt:lpstr>
      <vt:lpstr>PowerPoint Presentation</vt:lpstr>
      <vt:lpstr>Insurance for Churches and Small Employers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Thomas Jordan</dc:creator>
  <cp:lastModifiedBy>Thomas Jordan</cp:lastModifiedBy>
  <cp:revision>4</cp:revision>
  <cp:lastPrinted>2025-06-26T18:03:27Z</cp:lastPrinted>
  <dcterms:created xsi:type="dcterms:W3CDTF">2025-02-05T15:46:41Z</dcterms:created>
  <dcterms:modified xsi:type="dcterms:W3CDTF">2026-04-27T20:33:04Z</dcterms:modified>
</cp:coreProperties>
</file>